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6" r:id="rId2"/>
    <p:sldId id="269" r:id="rId3"/>
    <p:sldId id="258" r:id="rId4"/>
    <p:sldId id="257" r:id="rId5"/>
    <p:sldId id="260" r:id="rId6"/>
    <p:sldId id="272" r:id="rId7"/>
    <p:sldId id="263" r:id="rId8"/>
    <p:sldId id="275" r:id="rId9"/>
    <p:sldId id="268" r:id="rId10"/>
    <p:sldId id="267" r:id="rId11"/>
    <p:sldId id="270" r:id="rId12"/>
    <p:sldId id="276" r:id="rId13"/>
    <p:sldId id="274" r:id="rId14"/>
    <p:sldId id="27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 Goodman" initials="J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B201"/>
    <a:srgbClr val="FFC53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816" y="-80"/>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snapToGrid="0" snapToObjects="1">
      <p:cViewPr varScale="1">
        <p:scale>
          <a:sx n="83" d="100"/>
          <a:sy n="83" d="100"/>
        </p:scale>
        <p:origin x="-3032"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05-25T11:50:30.679" idx="1">
    <p:pos x="2873" y="318"/>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13138C-4A20-DF46-8A21-BD8FC9FC6B07}" type="datetimeFigureOut">
              <a:rPr lang="en-US" smtClean="0"/>
              <a:t>6/2/14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8E7142-9687-2D4D-AECE-669FE3D735A2}" type="slidenum">
              <a:rPr lang="en-US" smtClean="0"/>
              <a:t>‹#›</a:t>
            </a:fld>
            <a:endParaRPr lang="en-US"/>
          </a:p>
        </p:txBody>
      </p:sp>
    </p:spTree>
    <p:extLst>
      <p:ext uri="{BB962C8B-B14F-4D97-AF65-F5344CB8AC3E}">
        <p14:creationId xmlns:p14="http://schemas.microsoft.com/office/powerpoint/2010/main" val="13563691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Writing</a:t>
            </a:r>
            <a:r>
              <a:rPr lang="en-US" baseline="0" dirty="0" smtClean="0"/>
              <a:t> to Learn techniques are in green throughout.</a:t>
            </a:r>
            <a:endParaRPr lang="en-US" dirty="0"/>
          </a:p>
        </p:txBody>
      </p:sp>
      <p:sp>
        <p:nvSpPr>
          <p:cNvPr id="4" name="Slide Number Placeholder 3"/>
          <p:cNvSpPr>
            <a:spLocks noGrp="1"/>
          </p:cNvSpPr>
          <p:nvPr>
            <p:ph type="sldNum" sz="quarter" idx="10"/>
          </p:nvPr>
        </p:nvSpPr>
        <p:spPr/>
        <p:txBody>
          <a:bodyPr/>
          <a:lstStyle/>
          <a:p>
            <a:fld id="{2B8E7142-9687-2D4D-AECE-669FE3D735A2}" type="slidenum">
              <a:rPr lang="en-US" smtClean="0"/>
              <a:t>1</a:t>
            </a:fld>
            <a:endParaRPr lang="en-US"/>
          </a:p>
        </p:txBody>
      </p:sp>
    </p:spTree>
    <p:extLst>
      <p:ext uri="{BB962C8B-B14F-4D97-AF65-F5344CB8AC3E}">
        <p14:creationId xmlns:p14="http://schemas.microsoft.com/office/powerpoint/2010/main" val="1022832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commons.wikimedia.org</a:t>
            </a:r>
            <a:r>
              <a:rPr lang="en-US" dirty="0" smtClean="0"/>
              <a:t>/wiki/</a:t>
            </a:r>
            <a:r>
              <a:rPr lang="en-US" dirty="0" err="1" smtClean="0"/>
              <a:t>File:Maxmonument.jpg</a:t>
            </a:r>
            <a:endParaRPr lang="en-US" dirty="0"/>
          </a:p>
        </p:txBody>
      </p:sp>
      <p:sp>
        <p:nvSpPr>
          <p:cNvPr id="4" name="Slide Number Placeholder 3"/>
          <p:cNvSpPr>
            <a:spLocks noGrp="1"/>
          </p:cNvSpPr>
          <p:nvPr>
            <p:ph type="sldNum" sz="quarter" idx="10"/>
          </p:nvPr>
        </p:nvSpPr>
        <p:spPr/>
        <p:txBody>
          <a:bodyPr/>
          <a:lstStyle/>
          <a:p>
            <a:fld id="{2B8E7142-9687-2D4D-AECE-669FE3D735A2}" type="slidenum">
              <a:rPr lang="en-US" smtClean="0"/>
              <a:t>6</a:t>
            </a:fld>
            <a:endParaRPr lang="en-US"/>
          </a:p>
        </p:txBody>
      </p:sp>
    </p:spTree>
    <p:extLst>
      <p:ext uri="{BB962C8B-B14F-4D97-AF65-F5344CB8AC3E}">
        <p14:creationId xmlns:p14="http://schemas.microsoft.com/office/powerpoint/2010/main" val="3009136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latin typeface="+mn-lt"/>
                <a:ea typeface="+mn-ea"/>
                <a:cs typeface="+mn-cs"/>
              </a:rPr>
              <a:t>Gunel</a:t>
            </a:r>
            <a:r>
              <a:rPr lang="en-US" sz="1200" kern="1200" dirty="0" smtClean="0">
                <a:solidFill>
                  <a:schemeClr val="tx1"/>
                </a:solidFill>
                <a:latin typeface="+mn-lt"/>
                <a:ea typeface="+mn-ea"/>
                <a:cs typeface="+mn-cs"/>
              </a:rPr>
              <a:t>, M., Hand, B., &amp; McDermott, M. (2009). Writing for different audiences: Effects on high-school students' conceptual understanding of biology. </a:t>
            </a:r>
            <a:r>
              <a:rPr lang="en-US" sz="1200" i="1" kern="1200" dirty="0" smtClean="0">
                <a:solidFill>
                  <a:schemeClr val="tx1"/>
                </a:solidFill>
                <a:latin typeface="+mn-lt"/>
                <a:ea typeface="+mn-ea"/>
                <a:cs typeface="+mn-cs"/>
              </a:rPr>
              <a:t>Learning &amp; Instruction</a:t>
            </a:r>
            <a:r>
              <a:rPr lang="en-US" sz="1200" i="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19</a:t>
            </a:r>
            <a:r>
              <a:rPr lang="en-US" sz="1200" i="0" kern="1200" dirty="0" smtClean="0">
                <a:solidFill>
                  <a:schemeClr val="tx1"/>
                </a:solidFill>
                <a:latin typeface="+mn-lt"/>
                <a:ea typeface="+mn-ea"/>
                <a:cs typeface="+mn-cs"/>
              </a:rPr>
              <a:t>(4), 354-367. doi:10.1016/j.learninstruc.2008.07.001</a:t>
            </a:r>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Abstract:</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Writing</a:t>
            </a:r>
            <a:r>
              <a:rPr lang="en-US" sz="1200" b="0" kern="1200" dirty="0" smtClean="0">
                <a:solidFill>
                  <a:schemeClr val="tx1"/>
                </a:solidFill>
                <a:latin typeface="+mn-lt"/>
                <a:ea typeface="+mn-ea"/>
                <a:cs typeface="+mn-cs"/>
              </a:rPr>
              <a:t>-to-</a:t>
            </a:r>
            <a:r>
              <a:rPr lang="en-US" sz="1200" b="1" kern="1200" dirty="0" smtClean="0">
                <a:solidFill>
                  <a:schemeClr val="tx1"/>
                </a:solidFill>
                <a:latin typeface="+mn-lt"/>
                <a:ea typeface="+mn-ea"/>
                <a:cs typeface="+mn-cs"/>
              </a:rPr>
              <a:t>learn</a:t>
            </a:r>
            <a:r>
              <a:rPr lang="en-US" sz="1200" b="0" kern="1200" dirty="0" smtClean="0">
                <a:solidFill>
                  <a:schemeClr val="tx1"/>
                </a:solidFill>
                <a:latin typeface="+mn-lt"/>
                <a:ea typeface="+mn-ea"/>
                <a:cs typeface="+mn-cs"/>
              </a:rPr>
              <a:t> activities in science classrooms can have an impact on student learning. This study sought to examine if the audience for which students write explanations of biology concepts affects their understanding of these concepts. One hundred eighteen Year 9/10 biology students from four classes participated in the study. There were four different audiences: teacher, younger students, peers, and parents. Students'' </a:t>
            </a:r>
            <a:r>
              <a:rPr lang="en-US" sz="1200" b="1" kern="1200" dirty="0" smtClean="0">
                <a:solidFill>
                  <a:schemeClr val="tx1"/>
                </a:solidFill>
                <a:latin typeface="+mn-lt"/>
                <a:ea typeface="+mn-ea"/>
                <a:cs typeface="+mn-cs"/>
              </a:rPr>
              <a:t>writing</a:t>
            </a:r>
            <a:r>
              <a:rPr lang="en-US" sz="1200" b="0" kern="1200" dirty="0" smtClean="0">
                <a:solidFill>
                  <a:schemeClr val="tx1"/>
                </a:solidFill>
                <a:latin typeface="+mn-lt"/>
                <a:ea typeface="+mn-ea"/>
                <a:cs typeface="+mn-cs"/>
              </a:rPr>
              <a:t> for peers or younger students performed significantly better on conceptual questions than students </a:t>
            </a:r>
            <a:r>
              <a:rPr lang="en-US" sz="1200" b="1" kern="1200" dirty="0" smtClean="0">
                <a:solidFill>
                  <a:schemeClr val="tx1"/>
                </a:solidFill>
                <a:latin typeface="+mn-lt"/>
                <a:ea typeface="+mn-ea"/>
                <a:cs typeface="+mn-cs"/>
              </a:rPr>
              <a:t>writing</a:t>
            </a:r>
            <a:r>
              <a:rPr lang="en-US" sz="1200" b="0" kern="1200" dirty="0" smtClean="0">
                <a:solidFill>
                  <a:schemeClr val="tx1"/>
                </a:solidFill>
                <a:latin typeface="+mn-lt"/>
                <a:ea typeface="+mn-ea"/>
                <a:cs typeface="+mn-cs"/>
              </a:rPr>
              <a:t> for the teacher or the parents. [Copyright &amp;y&amp; Elsevier]</a:t>
            </a:r>
            <a:endParaRPr lang="en-US" dirty="0"/>
          </a:p>
        </p:txBody>
      </p:sp>
      <p:sp>
        <p:nvSpPr>
          <p:cNvPr id="4" name="Slide Number Placeholder 3"/>
          <p:cNvSpPr>
            <a:spLocks noGrp="1"/>
          </p:cNvSpPr>
          <p:nvPr>
            <p:ph type="sldNum" sz="quarter" idx="10"/>
          </p:nvPr>
        </p:nvSpPr>
        <p:spPr/>
        <p:txBody>
          <a:bodyPr/>
          <a:lstStyle/>
          <a:p>
            <a:fld id="{41DFD223-1FB2-C64C-B5F5-37197F8F1128}" type="slidenum">
              <a:rPr lang="en-US" smtClean="0"/>
              <a:t>9</a:t>
            </a:fld>
            <a:endParaRPr lang="en-US"/>
          </a:p>
        </p:txBody>
      </p:sp>
    </p:spTree>
    <p:extLst>
      <p:ext uri="{BB962C8B-B14F-4D97-AF65-F5344CB8AC3E}">
        <p14:creationId xmlns:p14="http://schemas.microsoft.com/office/powerpoint/2010/main" val="2060993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lsc.cornell.edu</a:t>
            </a:r>
            <a:r>
              <a:rPr lang="en-US" dirty="0" smtClean="0"/>
              <a:t>/Sidebars/</a:t>
            </a:r>
            <a:r>
              <a:rPr lang="en-US" dirty="0" err="1" smtClean="0"/>
              <a:t>Study_Skills_Resources</a:t>
            </a:r>
            <a:r>
              <a:rPr lang="en-US" dirty="0" smtClean="0"/>
              <a:t>/</a:t>
            </a:r>
            <a:r>
              <a:rPr lang="en-US" dirty="0" err="1" smtClean="0"/>
              <a:t>cornellsystem.pdf</a:t>
            </a:r>
            <a:endParaRPr lang="en-US" dirty="0"/>
          </a:p>
        </p:txBody>
      </p:sp>
      <p:sp>
        <p:nvSpPr>
          <p:cNvPr id="4" name="Slide Number Placeholder 3"/>
          <p:cNvSpPr>
            <a:spLocks noGrp="1"/>
          </p:cNvSpPr>
          <p:nvPr>
            <p:ph type="sldNum" sz="quarter" idx="10"/>
          </p:nvPr>
        </p:nvSpPr>
        <p:spPr/>
        <p:txBody>
          <a:bodyPr/>
          <a:lstStyle/>
          <a:p>
            <a:fld id="{2B8E7142-9687-2D4D-AECE-669FE3D735A2}" type="slidenum">
              <a:rPr lang="en-US" smtClean="0"/>
              <a:t>13</a:t>
            </a:fld>
            <a:endParaRPr lang="en-US"/>
          </a:p>
        </p:txBody>
      </p:sp>
    </p:spTree>
    <p:extLst>
      <p:ext uri="{BB962C8B-B14F-4D97-AF65-F5344CB8AC3E}">
        <p14:creationId xmlns:p14="http://schemas.microsoft.com/office/powerpoint/2010/main" val="2554113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commons.wikimedia.org</a:t>
            </a:r>
            <a:r>
              <a:rPr lang="en-US" dirty="0" smtClean="0"/>
              <a:t>/wiki/</a:t>
            </a:r>
            <a:r>
              <a:rPr lang="en-US" dirty="0" err="1" smtClean="0"/>
              <a:t>File:What_if_I_ask_for_help.JPG</a:t>
            </a:r>
            <a:endParaRPr lang="en-US" dirty="0"/>
          </a:p>
        </p:txBody>
      </p:sp>
      <p:sp>
        <p:nvSpPr>
          <p:cNvPr id="4" name="Slide Number Placeholder 3"/>
          <p:cNvSpPr>
            <a:spLocks noGrp="1"/>
          </p:cNvSpPr>
          <p:nvPr>
            <p:ph type="sldNum" sz="quarter" idx="10"/>
          </p:nvPr>
        </p:nvSpPr>
        <p:spPr/>
        <p:txBody>
          <a:bodyPr/>
          <a:lstStyle/>
          <a:p>
            <a:fld id="{2B8E7142-9687-2D4D-AECE-669FE3D735A2}" type="slidenum">
              <a:rPr lang="en-US" smtClean="0"/>
              <a:t>14</a:t>
            </a:fld>
            <a:endParaRPr lang="en-US"/>
          </a:p>
        </p:txBody>
      </p:sp>
    </p:spTree>
    <p:extLst>
      <p:ext uri="{BB962C8B-B14F-4D97-AF65-F5344CB8AC3E}">
        <p14:creationId xmlns:p14="http://schemas.microsoft.com/office/powerpoint/2010/main" val="558095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72B92D-531F-0B44-830B-E109542D1574}" type="datetimeFigureOut">
              <a:rPr lang="en-US" smtClean="0"/>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C144A-29BD-2748-8207-0DD18BCF90A3}"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2B92D-531F-0B44-830B-E109542D1574}" type="datetimeFigureOut">
              <a:rPr lang="en-US" smtClean="0"/>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C144A-29BD-2748-8207-0DD18BCF90A3}"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2B92D-531F-0B44-830B-E109542D1574}" type="datetimeFigureOut">
              <a:rPr lang="en-US" smtClean="0"/>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C144A-29BD-2748-8207-0DD18BCF90A3}"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2B92D-531F-0B44-830B-E109542D1574}" type="datetimeFigureOut">
              <a:rPr lang="en-US" smtClean="0"/>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C144A-29BD-2748-8207-0DD18BCF90A3}"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72B92D-531F-0B44-830B-E109542D1574}" type="datetimeFigureOut">
              <a:rPr lang="en-US" smtClean="0"/>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C144A-29BD-2748-8207-0DD18BCF90A3}"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72B92D-531F-0B44-830B-E109542D1574}" type="datetimeFigureOut">
              <a:rPr lang="en-US" smtClean="0"/>
              <a:t>6/2/14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1C144A-29BD-2748-8207-0DD18BCF90A3}"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72B92D-531F-0B44-830B-E109542D1574}" type="datetimeFigureOut">
              <a:rPr lang="en-US" smtClean="0"/>
              <a:t>6/2/14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1C144A-29BD-2748-8207-0DD18BCF90A3}"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72B92D-531F-0B44-830B-E109542D1574}" type="datetimeFigureOut">
              <a:rPr lang="en-US" smtClean="0"/>
              <a:t>6/2/14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1C144A-29BD-2748-8207-0DD18BCF90A3}"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2B92D-531F-0B44-830B-E109542D1574}" type="datetimeFigureOut">
              <a:rPr lang="en-US" smtClean="0"/>
              <a:t>6/2/14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1C144A-29BD-2748-8207-0DD18BCF90A3}"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2B92D-531F-0B44-830B-E109542D1574}" type="datetimeFigureOut">
              <a:rPr lang="en-US" smtClean="0"/>
              <a:t>6/2/14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1C144A-29BD-2748-8207-0DD18BCF90A3}"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2B92D-531F-0B44-830B-E109542D1574}" type="datetimeFigureOut">
              <a:rPr lang="en-US" smtClean="0"/>
              <a:t>6/2/14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1C144A-29BD-2748-8207-0DD18BCF90A3}"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2B92D-531F-0B44-830B-E109542D1574}" type="datetimeFigureOut">
              <a:rPr lang="en-US" smtClean="0"/>
              <a:t>6/2/14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1C144A-29BD-2748-8207-0DD18BCF90A3}"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 Id="rId3" Type="http://schemas.openxmlformats.org/officeDocument/2006/relationships/image" Target="../media/image10.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image" Target="../media/image11.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76430"/>
            <a:ext cx="7772400" cy="1470025"/>
          </a:xfrm>
        </p:spPr>
        <p:txBody>
          <a:bodyPr/>
          <a:lstStyle/>
          <a:p>
            <a:r>
              <a:rPr lang="en-US" dirty="0" smtClean="0"/>
              <a:t>Writing to Learn: </a:t>
            </a:r>
            <a:r>
              <a:rPr lang="en-US" dirty="0" smtClean="0">
                <a:solidFill>
                  <a:srgbClr val="FF0000"/>
                </a:solidFill>
              </a:rPr>
              <a:t>Heat </a:t>
            </a:r>
            <a:endParaRPr lang="en-US" dirty="0">
              <a:solidFill>
                <a:srgbClr val="FF0000"/>
              </a:solidFill>
            </a:endParaRPr>
          </a:p>
        </p:txBody>
      </p:sp>
      <p:sp>
        <p:nvSpPr>
          <p:cNvPr id="4" name="Rectangle 3"/>
          <p:cNvSpPr/>
          <p:nvPr/>
        </p:nvSpPr>
        <p:spPr>
          <a:xfrm>
            <a:off x="2286000" y="4420570"/>
            <a:ext cx="4572000" cy="1200329"/>
          </a:xfrm>
          <a:prstGeom prst="rect">
            <a:avLst/>
          </a:prstGeom>
        </p:spPr>
        <p:txBody>
          <a:bodyPr>
            <a:spAutoFit/>
          </a:bodyPr>
          <a:lstStyle/>
          <a:p>
            <a:pPr algn="ctr"/>
            <a:r>
              <a:rPr lang="en-US" dirty="0">
                <a:solidFill>
                  <a:schemeClr val="accent5">
                    <a:lumMod val="60000"/>
                    <a:lumOff val="40000"/>
                  </a:schemeClr>
                </a:solidFill>
              </a:rPr>
              <a:t>Jeff Goodman</a:t>
            </a:r>
          </a:p>
          <a:p>
            <a:pPr algn="ctr"/>
            <a:r>
              <a:rPr lang="en-US" dirty="0">
                <a:solidFill>
                  <a:schemeClr val="accent5">
                    <a:lumMod val="60000"/>
                    <a:lumOff val="40000"/>
                  </a:schemeClr>
                </a:solidFill>
              </a:rPr>
              <a:t>Department of Curriculum and Instruction</a:t>
            </a:r>
          </a:p>
          <a:p>
            <a:pPr algn="ctr"/>
            <a:r>
              <a:rPr lang="en-US" dirty="0">
                <a:solidFill>
                  <a:schemeClr val="accent5">
                    <a:lumMod val="60000"/>
                    <a:lumOff val="40000"/>
                  </a:schemeClr>
                </a:solidFill>
              </a:rPr>
              <a:t>Appalachian State University</a:t>
            </a:r>
          </a:p>
          <a:p>
            <a:pPr algn="ctr"/>
            <a:r>
              <a:rPr lang="en-US" dirty="0" err="1">
                <a:solidFill>
                  <a:schemeClr val="accent5">
                    <a:lumMod val="60000"/>
                    <a:lumOff val="40000"/>
                  </a:schemeClr>
                </a:solidFill>
              </a:rPr>
              <a:t>goodmanjm@appstate.edu</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5906794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201"/>
                </a:solidFill>
              </a:rPr>
              <a:t>Writing with images</a:t>
            </a:r>
            <a:endParaRPr lang="en-US" dirty="0">
              <a:solidFill>
                <a:srgbClr val="00B201"/>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solidFill>
                  <a:schemeClr val="accent1">
                    <a:lumMod val="40000"/>
                    <a:lumOff val="60000"/>
                  </a:schemeClr>
                </a:solidFill>
              </a:rPr>
              <a:t>My mom and dad once had an argument as they were putting groceries into the car trunk.  </a:t>
            </a:r>
          </a:p>
          <a:p>
            <a:pPr marL="0" indent="0">
              <a:buNone/>
            </a:pPr>
            <a:r>
              <a:rPr lang="en-US" dirty="0" smtClean="0">
                <a:solidFill>
                  <a:srgbClr val="CCFFCC"/>
                </a:solidFill>
              </a:rPr>
              <a:t>It was  a hot day, and my mom wrapped up the groceries (including some ice cream) in a blanket that was in the trunk.  </a:t>
            </a:r>
          </a:p>
          <a:p>
            <a:pPr marL="0" indent="0">
              <a:buNone/>
            </a:pPr>
            <a:r>
              <a:rPr lang="en-US" dirty="0" smtClean="0">
                <a:solidFill>
                  <a:srgbClr val="B9CDE5"/>
                </a:solidFill>
              </a:rPr>
              <a:t>My dad exclaimed, “Charlotte, you’re going to melt the ice cream if you do that!” </a:t>
            </a:r>
            <a:endParaRPr lang="en-US" dirty="0" smtClean="0">
              <a:solidFill>
                <a:srgbClr val="CCFFCC"/>
              </a:solidFill>
            </a:endParaRPr>
          </a:p>
          <a:p>
            <a:pPr marL="0" indent="0">
              <a:buNone/>
            </a:pPr>
            <a:r>
              <a:rPr lang="en-US" dirty="0" smtClean="0">
                <a:solidFill>
                  <a:srgbClr val="CCFFCC"/>
                </a:solidFill>
              </a:rPr>
              <a:t>Mom responded, “No, dummy! I was trying to keep the ice cream from melting!”</a:t>
            </a:r>
          </a:p>
          <a:p>
            <a:pPr marL="0" indent="0">
              <a:buNone/>
            </a:pPr>
            <a:endParaRPr lang="en-US" dirty="0" smtClean="0">
              <a:solidFill>
                <a:srgbClr val="008000"/>
              </a:solidFill>
            </a:endParaRPr>
          </a:p>
          <a:p>
            <a:pPr marL="0" indent="0">
              <a:buNone/>
            </a:pPr>
            <a:r>
              <a:rPr lang="en-US" dirty="0" smtClean="0">
                <a:solidFill>
                  <a:srgbClr val="008000"/>
                </a:solidFill>
              </a:rPr>
              <a:t>Who’s right? Why?   Explain using images from magazines.</a:t>
            </a:r>
            <a:endParaRPr lang="en-US" dirty="0">
              <a:solidFill>
                <a:srgbClr val="008000"/>
              </a:solidFill>
            </a:endParaRPr>
          </a:p>
        </p:txBody>
      </p:sp>
      <p:pic>
        <p:nvPicPr>
          <p:cNvPr id="4" name="Picture 3" descr="Breyers-Ice-cream-300x233.jp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63754" y="274639"/>
            <a:ext cx="1688969" cy="1311766"/>
          </a:xfrm>
          <a:prstGeom prst="rect">
            <a:avLst/>
          </a:prstGeom>
        </p:spPr>
      </p:pic>
      <p:pic>
        <p:nvPicPr>
          <p:cNvPr id="5" name="Picture 4" descr="car-emergency-supplies.jp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957452" y="203931"/>
            <a:ext cx="2080062" cy="1409074"/>
          </a:xfrm>
          <a:prstGeom prst="rect">
            <a:avLst/>
          </a:prstGeom>
        </p:spPr>
      </p:pic>
    </p:spTree>
    <p:extLst>
      <p:ext uri="{BB962C8B-B14F-4D97-AF65-F5344CB8AC3E}">
        <p14:creationId xmlns:p14="http://schemas.microsoft.com/office/powerpoint/2010/main" val="2238006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201"/>
                </a:solidFill>
              </a:rPr>
              <a:t>Explain your process</a:t>
            </a:r>
            <a:endParaRPr lang="en-US" dirty="0">
              <a:solidFill>
                <a:srgbClr val="00B201"/>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Celsius (C) and Fahrenheit (F) are two different temperature scales.  </a:t>
            </a:r>
            <a:r>
              <a:rPr lang="en-US" dirty="0" smtClean="0">
                <a:solidFill>
                  <a:schemeClr val="bg2">
                    <a:lumMod val="60000"/>
                    <a:lumOff val="40000"/>
                  </a:schemeClr>
                </a:solidFill>
              </a:rPr>
              <a:t>Water freezes a 0 </a:t>
            </a:r>
            <a:r>
              <a:rPr lang="en-US" baseline="30000" dirty="0" smtClean="0">
                <a:solidFill>
                  <a:schemeClr val="bg2">
                    <a:lumMod val="60000"/>
                    <a:lumOff val="40000"/>
                  </a:schemeClr>
                </a:solidFill>
              </a:rPr>
              <a:t>0</a:t>
            </a:r>
            <a:r>
              <a:rPr lang="en-US" dirty="0" smtClean="0">
                <a:solidFill>
                  <a:schemeClr val="bg2">
                    <a:lumMod val="60000"/>
                    <a:lumOff val="40000"/>
                  </a:schemeClr>
                </a:solidFill>
              </a:rPr>
              <a:t> C and 32 </a:t>
            </a:r>
            <a:r>
              <a:rPr lang="en-US" baseline="30000" dirty="0">
                <a:solidFill>
                  <a:schemeClr val="bg2">
                    <a:lumMod val="60000"/>
                    <a:lumOff val="40000"/>
                  </a:schemeClr>
                </a:solidFill>
              </a:rPr>
              <a:t>0</a:t>
            </a:r>
            <a:r>
              <a:rPr lang="en-US" dirty="0" smtClean="0">
                <a:solidFill>
                  <a:schemeClr val="bg2">
                    <a:lumMod val="60000"/>
                    <a:lumOff val="40000"/>
                  </a:schemeClr>
                </a:solidFill>
              </a:rPr>
              <a:t> F.</a:t>
            </a:r>
            <a:r>
              <a:rPr lang="en-US" dirty="0" smtClean="0"/>
              <a:t> </a:t>
            </a:r>
            <a:r>
              <a:rPr lang="en-US" dirty="0" smtClean="0">
                <a:solidFill>
                  <a:srgbClr val="FF0000"/>
                </a:solidFill>
              </a:rPr>
              <a:t>Water boils at 100 </a:t>
            </a:r>
            <a:r>
              <a:rPr lang="en-US" baseline="30000" dirty="0">
                <a:solidFill>
                  <a:srgbClr val="FF0000"/>
                </a:solidFill>
              </a:rPr>
              <a:t>0</a:t>
            </a:r>
            <a:r>
              <a:rPr lang="en-US" dirty="0" smtClean="0">
                <a:solidFill>
                  <a:srgbClr val="FF0000"/>
                </a:solidFill>
              </a:rPr>
              <a:t> C and 212 </a:t>
            </a:r>
            <a:r>
              <a:rPr lang="en-US" baseline="30000" dirty="0">
                <a:solidFill>
                  <a:srgbClr val="FF0000"/>
                </a:solidFill>
              </a:rPr>
              <a:t>0</a:t>
            </a:r>
            <a:r>
              <a:rPr lang="en-US" dirty="0" smtClean="0">
                <a:solidFill>
                  <a:srgbClr val="FF0000"/>
                </a:solidFill>
              </a:rPr>
              <a:t> F.   </a:t>
            </a:r>
            <a:r>
              <a:rPr lang="en-US" dirty="0" smtClean="0"/>
              <a:t>Which is most likely the equivalent of  25 </a:t>
            </a:r>
            <a:r>
              <a:rPr lang="en-US" baseline="30000" dirty="0"/>
              <a:t>0</a:t>
            </a:r>
            <a:r>
              <a:rPr lang="en-US" dirty="0" smtClean="0"/>
              <a:t> C?</a:t>
            </a:r>
          </a:p>
          <a:p>
            <a:pPr marL="0" indent="0">
              <a:buNone/>
            </a:pPr>
            <a:endParaRPr lang="en-US" dirty="0" smtClean="0"/>
          </a:p>
          <a:p>
            <a:pPr marL="514350" indent="-514350">
              <a:buAutoNum type="alphaLcPeriod"/>
            </a:pPr>
            <a:r>
              <a:rPr lang="en-US" dirty="0" smtClean="0"/>
              <a:t>110 F</a:t>
            </a:r>
          </a:p>
          <a:p>
            <a:pPr marL="514350" indent="-514350">
              <a:buAutoNum type="alphaLcPeriod"/>
            </a:pPr>
            <a:r>
              <a:rPr lang="en-US" dirty="0" smtClean="0"/>
              <a:t>77 </a:t>
            </a:r>
            <a:r>
              <a:rPr lang="en-US" dirty="0" smtClean="0"/>
              <a:t>F</a:t>
            </a:r>
          </a:p>
          <a:p>
            <a:pPr marL="514350" indent="-514350">
              <a:buAutoNum type="alphaLcPeriod"/>
            </a:pPr>
            <a:r>
              <a:rPr lang="en-US" dirty="0" smtClean="0"/>
              <a:t>57 F</a:t>
            </a:r>
          </a:p>
          <a:p>
            <a:pPr marL="514350" indent="-514350">
              <a:buAutoNum type="alphaLcPeriod"/>
            </a:pPr>
            <a:r>
              <a:rPr lang="en-US" dirty="0" smtClean="0"/>
              <a:t>-7 F</a:t>
            </a:r>
            <a:endParaRPr lang="en-US" dirty="0"/>
          </a:p>
        </p:txBody>
      </p:sp>
    </p:spTree>
    <p:extLst>
      <p:ext uri="{BB962C8B-B14F-4D97-AF65-F5344CB8AC3E}">
        <p14:creationId xmlns:p14="http://schemas.microsoft.com/office/powerpoint/2010/main" val="38187424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36331" y="1624892"/>
            <a:ext cx="2949567" cy="4806403"/>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tempcompare.gif"/>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518575" y="1768246"/>
            <a:ext cx="2476500" cy="4483100"/>
          </a:xfrm>
          <a:prstGeom prst="rect">
            <a:avLst/>
          </a:prstGeom>
        </p:spPr>
      </p:pic>
      <p:grpSp>
        <p:nvGrpSpPr>
          <p:cNvPr id="9" name="Group 8"/>
          <p:cNvGrpSpPr/>
          <p:nvPr/>
        </p:nvGrpSpPr>
        <p:grpSpPr>
          <a:xfrm>
            <a:off x="457200" y="1768246"/>
            <a:ext cx="2555837" cy="3949872"/>
            <a:chOff x="6543130" y="2606993"/>
            <a:chExt cx="2555837" cy="2332975"/>
          </a:xfrm>
        </p:grpSpPr>
        <p:sp>
          <p:nvSpPr>
            <p:cNvPr id="10" name="Rectangle 9"/>
            <p:cNvSpPr/>
            <p:nvPr/>
          </p:nvSpPr>
          <p:spPr>
            <a:xfrm>
              <a:off x="6543130" y="2606993"/>
              <a:ext cx="2420311" cy="2332975"/>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350px-Houten_trap_001.png"/>
            <p:cNvPicPr>
              <a:picLocks noChangeAspect="1"/>
            </p:cNvPicPr>
            <p:nvPr/>
          </p:nvPicPr>
          <p:blipFill rotWithShape="1">
            <a:blip r:embed="rId3" cstate="print">
              <a:extLst>
                <a:ext uri="{28A0092B-C50C-407E-A947-70E740481C1C}">
                  <a14:useLocalDpi xmlns:a14="http://schemas.microsoft.com/office/drawing/2010/main"/>
                </a:ext>
              </a:extLst>
            </a:blip>
            <a:srcRect t="2434" b="7864"/>
            <a:stretch/>
          </p:blipFill>
          <p:spPr>
            <a:xfrm>
              <a:off x="6543130" y="2665213"/>
              <a:ext cx="2555837" cy="2146033"/>
            </a:xfrm>
            <a:prstGeom prst="rect">
              <a:avLst/>
            </a:prstGeom>
          </p:spPr>
        </p:pic>
      </p:grpSp>
      <p:sp>
        <p:nvSpPr>
          <p:cNvPr id="13" name="TextBox 12"/>
          <p:cNvSpPr txBox="1"/>
          <p:nvPr/>
        </p:nvSpPr>
        <p:spPr>
          <a:xfrm>
            <a:off x="805669" y="1830461"/>
            <a:ext cx="1471602" cy="369332"/>
          </a:xfrm>
          <a:prstGeom prst="rect">
            <a:avLst/>
          </a:prstGeom>
          <a:noFill/>
        </p:spPr>
        <p:txBody>
          <a:bodyPr wrap="none" rtlCol="0">
            <a:spAutoFit/>
          </a:bodyPr>
          <a:lstStyle/>
          <a:p>
            <a:r>
              <a:rPr lang="en-US" dirty="0" smtClean="0">
                <a:solidFill>
                  <a:srgbClr val="FF0000"/>
                </a:solidFill>
              </a:rPr>
              <a:t>TALLER STEPS</a:t>
            </a:r>
            <a:endParaRPr lang="en-US" dirty="0">
              <a:solidFill>
                <a:srgbClr val="FF0000"/>
              </a:solidFill>
            </a:endParaRPr>
          </a:p>
        </p:txBody>
      </p:sp>
      <p:grpSp>
        <p:nvGrpSpPr>
          <p:cNvPr id="15" name="Group 14"/>
          <p:cNvGrpSpPr/>
          <p:nvPr/>
        </p:nvGrpSpPr>
        <p:grpSpPr>
          <a:xfrm>
            <a:off x="6543130" y="1731890"/>
            <a:ext cx="2420311" cy="3943966"/>
            <a:chOff x="6543130" y="1731890"/>
            <a:chExt cx="2420311" cy="3943966"/>
          </a:xfrm>
        </p:grpSpPr>
        <p:sp>
          <p:nvSpPr>
            <p:cNvPr id="7" name="Rectangle 6"/>
            <p:cNvSpPr/>
            <p:nvPr/>
          </p:nvSpPr>
          <p:spPr>
            <a:xfrm>
              <a:off x="6543130" y="1731890"/>
              <a:ext cx="2420311" cy="3943966"/>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350px-Houten_trap_001.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663673" y="3344947"/>
              <a:ext cx="1185829" cy="2223044"/>
            </a:xfrm>
            <a:prstGeom prst="rect">
              <a:avLst/>
            </a:prstGeom>
          </p:spPr>
        </p:pic>
        <p:pic>
          <p:nvPicPr>
            <p:cNvPr id="14" name="Picture 13" descr="350px-Houten_trap_001.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384761" y="1898736"/>
              <a:ext cx="1302039" cy="2440900"/>
            </a:xfrm>
            <a:prstGeom prst="rect">
              <a:avLst/>
            </a:prstGeom>
          </p:spPr>
        </p:pic>
      </p:grpSp>
      <p:sp>
        <p:nvSpPr>
          <p:cNvPr id="16" name="TextBox 15"/>
          <p:cNvSpPr txBox="1"/>
          <p:nvPr/>
        </p:nvSpPr>
        <p:spPr>
          <a:xfrm>
            <a:off x="6898170" y="1898736"/>
            <a:ext cx="1672253" cy="369332"/>
          </a:xfrm>
          <a:prstGeom prst="rect">
            <a:avLst/>
          </a:prstGeom>
          <a:noFill/>
        </p:spPr>
        <p:txBody>
          <a:bodyPr wrap="none" rtlCol="0">
            <a:spAutoFit/>
          </a:bodyPr>
          <a:lstStyle/>
          <a:p>
            <a:r>
              <a:rPr lang="en-US" dirty="0" smtClean="0">
                <a:solidFill>
                  <a:srgbClr val="FF0000"/>
                </a:solidFill>
              </a:rPr>
              <a:t>SHORTER STEPS</a:t>
            </a:r>
            <a:endParaRPr lang="en-US" dirty="0">
              <a:solidFill>
                <a:srgbClr val="FF0000"/>
              </a:solidFill>
            </a:endParaRPr>
          </a:p>
        </p:txBody>
      </p:sp>
      <p:sp>
        <p:nvSpPr>
          <p:cNvPr id="17" name="TextBox 16"/>
          <p:cNvSpPr txBox="1"/>
          <p:nvPr/>
        </p:nvSpPr>
        <p:spPr>
          <a:xfrm>
            <a:off x="7491839" y="4973209"/>
            <a:ext cx="1146468" cy="369332"/>
          </a:xfrm>
          <a:prstGeom prst="rect">
            <a:avLst/>
          </a:prstGeom>
          <a:noFill/>
        </p:spPr>
        <p:txBody>
          <a:bodyPr wrap="none" rtlCol="0">
            <a:spAutoFit/>
          </a:bodyPr>
          <a:lstStyle/>
          <a:p>
            <a:r>
              <a:rPr lang="en-US" dirty="0" smtClean="0">
                <a:solidFill>
                  <a:srgbClr val="FF0000"/>
                </a:solidFill>
              </a:rPr>
              <a:t>180 STEPS</a:t>
            </a:r>
            <a:endParaRPr lang="en-US" dirty="0">
              <a:solidFill>
                <a:srgbClr val="FF0000"/>
              </a:solidFill>
            </a:endParaRPr>
          </a:p>
        </p:txBody>
      </p:sp>
      <p:sp>
        <p:nvSpPr>
          <p:cNvPr id="18" name="TextBox 17"/>
          <p:cNvSpPr txBox="1"/>
          <p:nvPr/>
        </p:nvSpPr>
        <p:spPr>
          <a:xfrm>
            <a:off x="1541435" y="5130852"/>
            <a:ext cx="1146468" cy="369332"/>
          </a:xfrm>
          <a:prstGeom prst="rect">
            <a:avLst/>
          </a:prstGeom>
          <a:noFill/>
        </p:spPr>
        <p:txBody>
          <a:bodyPr wrap="none" rtlCol="0">
            <a:spAutoFit/>
          </a:bodyPr>
          <a:lstStyle/>
          <a:p>
            <a:r>
              <a:rPr lang="en-US" dirty="0" smtClean="0">
                <a:solidFill>
                  <a:srgbClr val="FF0000"/>
                </a:solidFill>
              </a:rPr>
              <a:t>100 STEPS</a:t>
            </a:r>
            <a:endParaRPr lang="en-US" dirty="0">
              <a:solidFill>
                <a:srgbClr val="FF0000"/>
              </a:solidFill>
            </a:endParaRPr>
          </a:p>
        </p:txBody>
      </p:sp>
    </p:spTree>
    <p:extLst>
      <p:ext uri="{BB962C8B-B14F-4D97-AF65-F5344CB8AC3E}">
        <p14:creationId xmlns:p14="http://schemas.microsoft.com/office/powerpoint/2010/main" val="208715098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201"/>
                </a:solidFill>
              </a:rPr>
              <a:t>Cornell Notes</a:t>
            </a:r>
            <a:endParaRPr lang="en-US" dirty="0">
              <a:solidFill>
                <a:srgbClr val="00B201"/>
              </a:solidFill>
            </a:endParaRPr>
          </a:p>
        </p:txBody>
      </p:sp>
      <p:pic>
        <p:nvPicPr>
          <p:cNvPr id="4" name="Picture 3" descr="Screen Shot 2014-05-25 at 11.19.51 AM.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523314" y="1256219"/>
            <a:ext cx="4042885" cy="5106803"/>
          </a:xfrm>
          <a:prstGeom prst="rect">
            <a:avLst/>
          </a:prstGeom>
        </p:spPr>
      </p:pic>
    </p:spTree>
    <p:extLst>
      <p:ext uri="{BB962C8B-B14F-4D97-AF65-F5344CB8AC3E}">
        <p14:creationId xmlns:p14="http://schemas.microsoft.com/office/powerpoint/2010/main" val="117481840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201"/>
                </a:solidFill>
              </a:rPr>
              <a:t>Students create test questions</a:t>
            </a:r>
            <a:endParaRPr lang="en-US" dirty="0">
              <a:solidFill>
                <a:srgbClr val="00B201"/>
              </a:solidFill>
            </a:endParaRPr>
          </a:p>
        </p:txBody>
      </p:sp>
      <p:pic>
        <p:nvPicPr>
          <p:cNvPr id="4" name="Picture 3" descr="What_if_I_ask_for_help.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314978" y="1761437"/>
            <a:ext cx="2642156" cy="3522875"/>
          </a:xfrm>
          <a:prstGeom prst="rect">
            <a:avLst/>
          </a:prstGeom>
        </p:spPr>
      </p:pic>
    </p:spTree>
    <p:extLst>
      <p:ext uri="{BB962C8B-B14F-4D97-AF65-F5344CB8AC3E}">
        <p14:creationId xmlns:p14="http://schemas.microsoft.com/office/powerpoint/2010/main" val="34345769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201"/>
                </a:solidFill>
              </a:rPr>
              <a:t>Journal writing</a:t>
            </a:r>
            <a:endParaRPr lang="en-US" dirty="0">
              <a:solidFill>
                <a:srgbClr val="00B201"/>
              </a:solidFill>
            </a:endParaRPr>
          </a:p>
        </p:txBody>
      </p:sp>
      <p:sp>
        <p:nvSpPr>
          <p:cNvPr id="3" name="Content Placeholder 2"/>
          <p:cNvSpPr>
            <a:spLocks noGrp="1"/>
          </p:cNvSpPr>
          <p:nvPr>
            <p:ph idx="1"/>
          </p:nvPr>
        </p:nvSpPr>
        <p:spPr/>
        <p:txBody>
          <a:bodyPr/>
          <a:lstStyle/>
          <a:p>
            <a:pPr marL="0" indent="0">
              <a:buNone/>
            </a:pPr>
            <a:r>
              <a:rPr lang="en-US" dirty="0" smtClean="0"/>
              <a:t>Write for one minute about a time you were especially hot or cold.</a:t>
            </a:r>
            <a:endParaRPr lang="en-US" dirty="0"/>
          </a:p>
        </p:txBody>
      </p:sp>
      <p:pic>
        <p:nvPicPr>
          <p:cNvPr id="4" name="Picture 3" descr="800px-USMC-100412-M-4296J-001.jp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264237" y="3051068"/>
            <a:ext cx="4615527" cy="3075095"/>
          </a:xfrm>
          <a:prstGeom prst="rect">
            <a:avLst/>
          </a:prstGeom>
        </p:spPr>
      </p:pic>
    </p:spTree>
    <p:extLst>
      <p:ext uri="{BB962C8B-B14F-4D97-AF65-F5344CB8AC3E}">
        <p14:creationId xmlns:p14="http://schemas.microsoft.com/office/powerpoint/2010/main" val="403203407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201"/>
                </a:solidFill>
              </a:rPr>
              <a:t>Personal definitions</a:t>
            </a:r>
            <a:endParaRPr lang="en-US" dirty="0">
              <a:solidFill>
                <a:srgbClr val="00B201"/>
              </a:solidFill>
            </a:endParaRPr>
          </a:p>
        </p:txBody>
      </p:sp>
      <p:sp>
        <p:nvSpPr>
          <p:cNvPr id="3" name="Content Placeholder 2"/>
          <p:cNvSpPr>
            <a:spLocks noGrp="1"/>
          </p:cNvSpPr>
          <p:nvPr>
            <p:ph idx="1"/>
          </p:nvPr>
        </p:nvSpPr>
        <p:spPr/>
        <p:txBody>
          <a:bodyPr/>
          <a:lstStyle/>
          <a:p>
            <a:pPr marL="0" indent="0">
              <a:buNone/>
            </a:pPr>
            <a:r>
              <a:rPr lang="en-US" dirty="0" smtClean="0"/>
              <a:t>The Dummy family comes to you and asks you,</a:t>
            </a:r>
          </a:p>
          <a:p>
            <a:pPr marL="0" indent="0">
              <a:buNone/>
            </a:pPr>
            <a:r>
              <a:rPr lang="en-US" dirty="0" smtClean="0"/>
              <a:t>“What is heat?”  Explain in your own terms.</a:t>
            </a:r>
            <a:endParaRPr lang="en-US" dirty="0"/>
          </a:p>
        </p:txBody>
      </p:sp>
      <p:pic>
        <p:nvPicPr>
          <p:cNvPr id="4" name="Picture 3" descr="800px-Dummy.jp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034655" y="2853802"/>
            <a:ext cx="5052499" cy="3789374"/>
          </a:xfrm>
          <a:prstGeom prst="rect">
            <a:avLst/>
          </a:prstGeom>
        </p:spPr>
      </p:pic>
    </p:spTree>
    <p:extLst>
      <p:ext uri="{BB962C8B-B14F-4D97-AF65-F5344CB8AC3E}">
        <p14:creationId xmlns:p14="http://schemas.microsoft.com/office/powerpoint/2010/main" val="41881377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7923"/>
            <a:ext cx="8229600" cy="1143000"/>
          </a:xfrm>
        </p:spPr>
        <p:txBody>
          <a:bodyPr>
            <a:normAutofit/>
          </a:bodyPr>
          <a:lstStyle/>
          <a:p>
            <a:r>
              <a:rPr lang="en-US" sz="3200" dirty="0" smtClean="0"/>
              <a:t>What will happen? Why?</a:t>
            </a:r>
            <a:endParaRPr lang="en-US" sz="3200" dirty="0"/>
          </a:p>
        </p:txBody>
      </p:sp>
      <p:pic>
        <p:nvPicPr>
          <p:cNvPr id="5" name="Picture 4" descr="Screen Shot 2014-05-25 at 8.13.18 AM.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44976" y="2016476"/>
            <a:ext cx="8091022" cy="3065739"/>
          </a:xfrm>
          <a:prstGeom prst="rect">
            <a:avLst/>
          </a:prstGeom>
        </p:spPr>
      </p:pic>
      <p:sp>
        <p:nvSpPr>
          <p:cNvPr id="6" name="Title 1"/>
          <p:cNvSpPr txBox="1">
            <a:spLocks/>
          </p:cNvSpPr>
          <p:nvPr/>
        </p:nvSpPr>
        <p:spPr>
          <a:xfrm>
            <a:off x="457200" y="371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solidFill>
                  <a:srgbClr val="00B201"/>
                </a:solidFill>
              </a:rPr>
              <a:t>Talk then write</a:t>
            </a:r>
            <a:endParaRPr lang="en-US" dirty="0">
              <a:solidFill>
                <a:srgbClr val="00B201"/>
              </a:solidFill>
            </a:endParaRPr>
          </a:p>
        </p:txBody>
      </p:sp>
    </p:spTree>
    <p:extLst>
      <p:ext uri="{BB962C8B-B14F-4D97-AF65-F5344CB8AC3E}">
        <p14:creationId xmlns:p14="http://schemas.microsoft.com/office/powerpoint/2010/main" val="429138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4-05-25 at 12.12.44 PM.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899401" y="2365927"/>
            <a:ext cx="3345199" cy="3782029"/>
          </a:xfrm>
          <a:prstGeom prst="rect">
            <a:avLst/>
          </a:prstGeom>
        </p:spPr>
      </p:pic>
      <p:sp>
        <p:nvSpPr>
          <p:cNvPr id="5" name="Title 1"/>
          <p:cNvSpPr txBox="1">
            <a:spLocks/>
          </p:cNvSpPr>
          <p:nvPr/>
        </p:nvSpPr>
        <p:spPr>
          <a:xfrm>
            <a:off x="457200" y="1121014"/>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t>What happened? Why?</a:t>
            </a:r>
            <a:endParaRPr lang="en-US" sz="3200" dirty="0"/>
          </a:p>
        </p:txBody>
      </p:sp>
      <p:sp>
        <p:nvSpPr>
          <p:cNvPr id="6" name="Title 1"/>
          <p:cNvSpPr>
            <a:spLocks noGrp="1"/>
          </p:cNvSpPr>
          <p:nvPr>
            <p:ph type="title"/>
          </p:nvPr>
        </p:nvSpPr>
        <p:spPr>
          <a:xfrm>
            <a:off x="457200" y="240772"/>
            <a:ext cx="8229600" cy="1143000"/>
          </a:xfrm>
        </p:spPr>
        <p:txBody>
          <a:bodyPr/>
          <a:lstStyle/>
          <a:p>
            <a:r>
              <a:rPr lang="en-US" dirty="0" smtClean="0">
                <a:solidFill>
                  <a:srgbClr val="00B201"/>
                </a:solidFill>
              </a:rPr>
              <a:t>Talk then write</a:t>
            </a:r>
            <a:endParaRPr lang="en-US" dirty="0">
              <a:solidFill>
                <a:srgbClr val="00B201"/>
              </a:solidFill>
            </a:endParaRPr>
          </a:p>
        </p:txBody>
      </p:sp>
    </p:spTree>
    <p:extLst>
      <p:ext uri="{BB962C8B-B14F-4D97-AF65-F5344CB8AC3E}">
        <p14:creationId xmlns:p14="http://schemas.microsoft.com/office/powerpoint/2010/main" val="34649171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201"/>
                </a:solidFill>
              </a:rPr>
              <a:t>Sentence synthesis</a:t>
            </a:r>
            <a:endParaRPr lang="en-US" dirty="0">
              <a:solidFill>
                <a:srgbClr val="00B201"/>
              </a:solidFill>
            </a:endParaRPr>
          </a:p>
        </p:txBody>
      </p:sp>
      <p:sp>
        <p:nvSpPr>
          <p:cNvPr id="3" name="Content Placeholder 2"/>
          <p:cNvSpPr>
            <a:spLocks noGrp="1"/>
          </p:cNvSpPr>
          <p:nvPr>
            <p:ph idx="1"/>
          </p:nvPr>
        </p:nvSpPr>
        <p:spPr/>
        <p:txBody>
          <a:bodyPr/>
          <a:lstStyle/>
          <a:p>
            <a:pPr marL="0" indent="0">
              <a:buNone/>
            </a:pPr>
            <a:r>
              <a:rPr lang="en-US" dirty="0" smtClean="0"/>
              <a:t>Write one sentence that describes the key idea from this experience.</a:t>
            </a:r>
            <a:endParaRPr lang="en-US" dirty="0"/>
          </a:p>
        </p:txBody>
      </p:sp>
      <p:pic>
        <p:nvPicPr>
          <p:cNvPr id="7" name="Picture 6" descr="450px-Maxmonument.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429000" y="3078163"/>
            <a:ext cx="2286000" cy="3048000"/>
          </a:xfrm>
          <a:prstGeom prst="rect">
            <a:avLst/>
          </a:prstGeom>
        </p:spPr>
      </p:pic>
    </p:spTree>
    <p:extLst>
      <p:ext uri="{BB962C8B-B14F-4D97-AF65-F5344CB8AC3E}">
        <p14:creationId xmlns:p14="http://schemas.microsoft.com/office/powerpoint/2010/main" val="28382086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Jeff: “Aunt </a:t>
            </a:r>
            <a:r>
              <a:rPr lang="en-US" dirty="0" err="1" smtClean="0"/>
              <a:t>Vivi</a:t>
            </a:r>
            <a:r>
              <a:rPr lang="en-US" dirty="0" smtClean="0"/>
              <a:t>, you’ve lived a long time.  What’s the most amazing invention of all time?”</a:t>
            </a:r>
          </a:p>
          <a:p>
            <a:pPr marL="0" indent="0">
              <a:buNone/>
            </a:pPr>
            <a:r>
              <a:rPr lang="en-US" dirty="0" smtClean="0">
                <a:solidFill>
                  <a:srgbClr val="FFC534"/>
                </a:solidFill>
              </a:rPr>
              <a:t>Aunt </a:t>
            </a:r>
            <a:r>
              <a:rPr lang="en-US" dirty="0" err="1" smtClean="0">
                <a:solidFill>
                  <a:srgbClr val="FFC534"/>
                </a:solidFill>
              </a:rPr>
              <a:t>Vivi</a:t>
            </a:r>
            <a:r>
              <a:rPr lang="en-US" dirty="0" smtClean="0">
                <a:solidFill>
                  <a:srgbClr val="FFC534"/>
                </a:solidFill>
              </a:rPr>
              <a:t>: “The thermos!”</a:t>
            </a:r>
            <a:endParaRPr lang="en-US" dirty="0" smtClean="0"/>
          </a:p>
          <a:p>
            <a:pPr marL="0" indent="0">
              <a:buNone/>
            </a:pPr>
            <a:r>
              <a:rPr lang="en-US" dirty="0" smtClean="0"/>
              <a:t>Jeff: “The thermos?”</a:t>
            </a:r>
          </a:p>
          <a:p>
            <a:pPr marL="0" indent="0">
              <a:buNone/>
            </a:pPr>
            <a:r>
              <a:rPr lang="en-US" dirty="0" smtClean="0">
                <a:solidFill>
                  <a:srgbClr val="FFC534"/>
                </a:solidFill>
              </a:rPr>
              <a:t>Aunt </a:t>
            </a:r>
            <a:r>
              <a:rPr lang="en-US" dirty="0" err="1" smtClean="0">
                <a:solidFill>
                  <a:srgbClr val="FFC534"/>
                </a:solidFill>
              </a:rPr>
              <a:t>Vivi</a:t>
            </a:r>
            <a:r>
              <a:rPr lang="en-US" dirty="0" smtClean="0">
                <a:solidFill>
                  <a:srgbClr val="FFC534"/>
                </a:solidFill>
              </a:rPr>
              <a:t>:  “Yes!  It keeps hot </a:t>
            </a:r>
          </a:p>
          <a:p>
            <a:pPr marL="0" indent="0">
              <a:buNone/>
            </a:pPr>
            <a:r>
              <a:rPr lang="en-US" dirty="0" smtClean="0">
                <a:solidFill>
                  <a:srgbClr val="FFC534"/>
                </a:solidFill>
              </a:rPr>
              <a:t>things hot and cold things cold.”</a:t>
            </a:r>
          </a:p>
          <a:p>
            <a:pPr marL="0" indent="0">
              <a:buNone/>
            </a:pPr>
            <a:r>
              <a:rPr lang="en-US" dirty="0" smtClean="0"/>
              <a:t>Jeff: “So what?”</a:t>
            </a:r>
          </a:p>
          <a:p>
            <a:pPr marL="0" indent="0">
              <a:buNone/>
            </a:pPr>
            <a:endParaRPr lang="en-US" dirty="0"/>
          </a:p>
          <a:p>
            <a:pPr marL="0" indent="0">
              <a:buNone/>
            </a:pPr>
            <a:endParaRPr lang="en-US" dirty="0"/>
          </a:p>
        </p:txBody>
      </p:sp>
      <p:pic>
        <p:nvPicPr>
          <p:cNvPr id="4" name="Picture 3" descr="36_thermos.jpe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100185" y="2816352"/>
            <a:ext cx="2035519" cy="2422554"/>
          </a:xfrm>
          <a:prstGeom prst="rect">
            <a:avLst/>
          </a:prstGeom>
        </p:spPr>
      </p:pic>
      <p:sp>
        <p:nvSpPr>
          <p:cNvPr id="5" name="Title 1"/>
          <p:cNvSpPr txBox="1">
            <a:spLocks/>
          </p:cNvSpPr>
          <p:nvPr/>
        </p:nvSpPr>
        <p:spPr>
          <a:xfrm>
            <a:off x="609600" y="4905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rgbClr val="00B201"/>
                </a:solidFill>
              </a:rPr>
              <a:t>Think-write-pair-share</a:t>
            </a:r>
            <a:endParaRPr lang="en-US" dirty="0">
              <a:solidFill>
                <a:srgbClr val="00B201"/>
              </a:solidFill>
            </a:endParaRPr>
          </a:p>
        </p:txBody>
      </p:sp>
    </p:spTree>
    <p:extLst>
      <p:ext uri="{BB962C8B-B14F-4D97-AF65-F5344CB8AC3E}">
        <p14:creationId xmlns:p14="http://schemas.microsoft.com/office/powerpoint/2010/main" val="3180675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solidFill>
                  <a:srgbClr val="FFC534"/>
                </a:solidFill>
              </a:rPr>
              <a:t>Aunt </a:t>
            </a:r>
            <a:r>
              <a:rPr lang="en-US" dirty="0" err="1" smtClean="0">
                <a:solidFill>
                  <a:srgbClr val="FFC534"/>
                </a:solidFill>
              </a:rPr>
              <a:t>Vivi</a:t>
            </a:r>
            <a:r>
              <a:rPr lang="en-US" dirty="0" smtClean="0">
                <a:solidFill>
                  <a:srgbClr val="FFC534"/>
                </a:solidFill>
              </a:rPr>
              <a:t>: </a:t>
            </a:r>
          </a:p>
          <a:p>
            <a:pPr marL="0" indent="0">
              <a:buNone/>
            </a:pPr>
            <a:r>
              <a:rPr lang="en-US" dirty="0" smtClean="0">
                <a:solidFill>
                  <a:srgbClr val="FFC534"/>
                </a:solidFill>
              </a:rPr>
              <a:t>“Ha! Mr. </a:t>
            </a:r>
            <a:r>
              <a:rPr lang="en-US" dirty="0" err="1" smtClean="0">
                <a:solidFill>
                  <a:srgbClr val="FFC534"/>
                </a:solidFill>
              </a:rPr>
              <a:t>Smartypants</a:t>
            </a:r>
            <a:r>
              <a:rPr lang="en-US" dirty="0" smtClean="0">
                <a:solidFill>
                  <a:srgbClr val="FFC534"/>
                </a:solidFill>
              </a:rPr>
              <a:t>, </a:t>
            </a:r>
            <a:r>
              <a:rPr lang="en-US" dirty="0" smtClean="0">
                <a:solidFill>
                  <a:srgbClr val="FF0000"/>
                </a:solidFill>
              </a:rPr>
              <a:t>HOW</a:t>
            </a:r>
            <a:r>
              <a:rPr lang="en-US" dirty="0" smtClean="0">
                <a:solidFill>
                  <a:srgbClr val="FFC534"/>
                </a:solidFill>
              </a:rPr>
              <a:t> does it know the difference!?”</a:t>
            </a:r>
            <a:endParaRPr lang="en-US" dirty="0">
              <a:solidFill>
                <a:srgbClr val="FFC534"/>
              </a:solidFill>
            </a:endParaRPr>
          </a:p>
          <a:p>
            <a:pPr marL="0" indent="0">
              <a:buNone/>
            </a:pPr>
            <a:endParaRPr lang="en-US" dirty="0"/>
          </a:p>
        </p:txBody>
      </p:sp>
      <p:pic>
        <p:nvPicPr>
          <p:cNvPr id="4" name="Picture 3" descr="shosh_viv_laugh-1.jpg"/>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534446" y="3492664"/>
            <a:ext cx="3856284" cy="2537917"/>
          </a:xfrm>
          <a:prstGeom prst="rect">
            <a:avLst/>
          </a:prstGeom>
        </p:spPr>
      </p:pic>
      <p:sp>
        <p:nvSpPr>
          <p:cNvPr id="7" name="Title 1"/>
          <p:cNvSpPr txBox="1">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rgbClr val="00B201"/>
                </a:solidFill>
              </a:rPr>
              <a:t>Think-write-pair-share</a:t>
            </a:r>
            <a:endParaRPr lang="en-US" dirty="0">
              <a:solidFill>
                <a:srgbClr val="00B201"/>
              </a:solidFill>
            </a:endParaRPr>
          </a:p>
        </p:txBody>
      </p:sp>
    </p:spTree>
    <p:extLst>
      <p:ext uri="{BB962C8B-B14F-4D97-AF65-F5344CB8AC3E}">
        <p14:creationId xmlns:p14="http://schemas.microsoft.com/office/powerpoint/2010/main" val="21774067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201"/>
                </a:solidFill>
              </a:rPr>
              <a:t>Letter to a friend</a:t>
            </a:r>
            <a:endParaRPr lang="en-US" dirty="0">
              <a:solidFill>
                <a:srgbClr val="00B201"/>
              </a:solidFill>
            </a:endParaRPr>
          </a:p>
        </p:txBody>
      </p:sp>
      <p:sp>
        <p:nvSpPr>
          <p:cNvPr id="3" name="Content Placeholder 2"/>
          <p:cNvSpPr>
            <a:spLocks noGrp="1"/>
          </p:cNvSpPr>
          <p:nvPr>
            <p:ph idx="1"/>
          </p:nvPr>
        </p:nvSpPr>
        <p:spPr/>
        <p:txBody>
          <a:bodyPr/>
          <a:lstStyle/>
          <a:p>
            <a:pPr marL="0" indent="0">
              <a:buNone/>
            </a:pPr>
            <a:r>
              <a:rPr lang="en-US" dirty="0" smtClean="0"/>
              <a:t>Write a letter to a friend telling what we did with the ice cubes and explaining the effect.</a:t>
            </a:r>
            <a:endParaRPr lang="en-US" dirty="0"/>
          </a:p>
        </p:txBody>
      </p:sp>
      <p:pic>
        <p:nvPicPr>
          <p:cNvPr id="4" name="Picture 3" descr="380px-Brontë_Letter.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359275" y="2785530"/>
            <a:ext cx="2425450" cy="3823275"/>
          </a:xfrm>
          <a:prstGeom prst="rect">
            <a:avLst/>
          </a:prstGeom>
        </p:spPr>
      </p:pic>
    </p:spTree>
    <p:extLst>
      <p:ext uri="{BB962C8B-B14F-4D97-AF65-F5344CB8AC3E}">
        <p14:creationId xmlns:p14="http://schemas.microsoft.com/office/powerpoint/2010/main" val="12416777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830</TotalTime>
  <Words>588</Words>
  <Application>Microsoft Macintosh PowerPoint</Application>
  <PresentationFormat>On-screen Show (4:3)</PresentationFormat>
  <Paragraphs>60</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Black</vt:lpstr>
      <vt:lpstr>Writing to Learn: Heat </vt:lpstr>
      <vt:lpstr>Journal writing</vt:lpstr>
      <vt:lpstr>Personal definitions</vt:lpstr>
      <vt:lpstr>What will happen? Why?</vt:lpstr>
      <vt:lpstr>Talk then write</vt:lpstr>
      <vt:lpstr>Sentence synthesis</vt:lpstr>
      <vt:lpstr>PowerPoint Presentation</vt:lpstr>
      <vt:lpstr>Think-write-pair-share</vt:lpstr>
      <vt:lpstr>Letter to a friend</vt:lpstr>
      <vt:lpstr>Writing with images</vt:lpstr>
      <vt:lpstr>Explain your process</vt:lpstr>
      <vt:lpstr>PowerPoint Presentation</vt:lpstr>
      <vt:lpstr>Cornell Notes</vt:lpstr>
      <vt:lpstr>Students create test questions</vt:lpstr>
    </vt:vector>
  </TitlesOfParts>
  <Company>Appalachian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Goodman</dc:creator>
  <cp:lastModifiedBy>Jeff Goodman</cp:lastModifiedBy>
  <cp:revision>21</cp:revision>
  <dcterms:created xsi:type="dcterms:W3CDTF">2014-05-25T12:16:28Z</dcterms:created>
  <dcterms:modified xsi:type="dcterms:W3CDTF">2014-06-02T11:59:30Z</dcterms:modified>
</cp:coreProperties>
</file>